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1"/>
  </p:sldMasterIdLst>
  <p:sldIdLst>
    <p:sldId id="257" r:id="rId2"/>
    <p:sldId id="264" r:id="rId3"/>
    <p:sldId id="261" r:id="rId4"/>
    <p:sldId id="266" r:id="rId5"/>
    <p:sldId id="267" r:id="rId6"/>
    <p:sldId id="260" r:id="rId7"/>
    <p:sldId id="268" r:id="rId8"/>
    <p:sldId id="270" r:id="rId9"/>
    <p:sldId id="272" r:id="rId10"/>
    <p:sldId id="273" r:id="rId11"/>
    <p:sldId id="274" r:id="rId12"/>
    <p:sldId id="271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536"/>
  </p:normalViewPr>
  <p:slideViewPr>
    <p:cSldViewPr snapToGrid="0" snapToObjects="1">
      <p:cViewPr varScale="1">
        <p:scale>
          <a:sx n="85" d="100"/>
          <a:sy n="85" d="100"/>
        </p:scale>
        <p:origin x="9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967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4377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0178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3017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577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604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5544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084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518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149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753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969FE-7F8F-ED44-B4D7-6BD7095353A0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6F647-F526-514E-BD51-AB814134B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111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6BFC16-65D3-844D-8D5B-93CF644AF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71500" y="0"/>
            <a:ext cx="10287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02D34958-4B1B-6648-9120-AAEC73AA9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41400"/>
            <a:ext cx="6330846" cy="2387600"/>
          </a:xfrm>
        </p:spPr>
        <p:txBody>
          <a:bodyPr>
            <a:normAutofit/>
          </a:bodyPr>
          <a:lstStyle/>
          <a:p>
            <a:pPr algn="r"/>
            <a:r>
              <a:rPr lang="en-US" sz="72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PROJECT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B5601C56-F49D-1C4E-946A-41F9EA19E918}"/>
              </a:ext>
            </a:extLst>
          </p:cNvPr>
          <p:cNvSpPr txBox="1">
            <a:spLocks/>
          </p:cNvSpPr>
          <p:nvPr/>
        </p:nvSpPr>
        <p:spPr>
          <a:xfrm>
            <a:off x="3398709" y="2821727"/>
            <a:ext cx="1963710" cy="26051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2</a:t>
            </a:r>
            <a:endParaRPr lang="en-US" sz="96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A82E293-3869-2344-95FA-2FA009F81EDA}"/>
              </a:ext>
            </a:extLst>
          </p:cNvPr>
          <p:cNvSpPr/>
          <p:nvPr/>
        </p:nvSpPr>
        <p:spPr>
          <a:xfrm>
            <a:off x="2685692" y="3429001"/>
            <a:ext cx="1362973" cy="1367287"/>
          </a:xfrm>
          <a:prstGeom prst="ellipse">
            <a:avLst/>
          </a:prstGeom>
          <a:noFill/>
          <a:ln w="88900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2DC100-403D-5A41-A204-C4B93EAC556C}"/>
              </a:ext>
            </a:extLst>
          </p:cNvPr>
          <p:cNvCxnSpPr/>
          <p:nvPr/>
        </p:nvCxnSpPr>
        <p:spPr>
          <a:xfrm>
            <a:off x="2043659" y="3267856"/>
            <a:ext cx="4167266" cy="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5AD58A85-3326-AB4B-AC90-972DCE5F7375}"/>
              </a:ext>
            </a:extLst>
          </p:cNvPr>
          <p:cNvSpPr/>
          <p:nvPr/>
        </p:nvSpPr>
        <p:spPr>
          <a:xfrm>
            <a:off x="4827825" y="3429000"/>
            <a:ext cx="1362973" cy="1367287"/>
          </a:xfrm>
          <a:prstGeom prst="ellipse">
            <a:avLst/>
          </a:prstGeom>
          <a:noFill/>
          <a:ln w="88900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7F93F4A-76F8-7F42-8621-80B41309185D}"/>
              </a:ext>
            </a:extLst>
          </p:cNvPr>
          <p:cNvCxnSpPr>
            <a:cxnSpLocks/>
          </p:cNvCxnSpPr>
          <p:nvPr/>
        </p:nvCxnSpPr>
        <p:spPr>
          <a:xfrm>
            <a:off x="6330846" y="0"/>
            <a:ext cx="0" cy="685800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1D175E-7E08-0046-ABA6-A96F36C1856C}"/>
              </a:ext>
            </a:extLst>
          </p:cNvPr>
          <p:cNvCxnSpPr>
            <a:cxnSpLocks/>
          </p:cNvCxnSpPr>
          <p:nvPr/>
        </p:nvCxnSpPr>
        <p:spPr>
          <a:xfrm>
            <a:off x="6552257" y="0"/>
            <a:ext cx="0" cy="685800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4">
            <a:extLst>
              <a:ext uri="{FF2B5EF4-FFF2-40B4-BE49-F238E27FC236}">
                <a16:creationId xmlns:a16="http://schemas.microsoft.com/office/drawing/2014/main" id="{AB3A7E83-7F8C-5142-85C8-CBC83F29A6B7}"/>
              </a:ext>
            </a:extLst>
          </p:cNvPr>
          <p:cNvSpPr txBox="1">
            <a:spLocks/>
          </p:cNvSpPr>
          <p:nvPr/>
        </p:nvSpPr>
        <p:spPr>
          <a:xfrm>
            <a:off x="1324132" y="2821726"/>
            <a:ext cx="1963710" cy="26051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2</a:t>
            </a:r>
            <a:endParaRPr lang="en-US" sz="96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pic>
        <p:nvPicPr>
          <p:cNvPr id="12" name="Picture 9">
            <a:extLst>
              <a:ext uri="{FF2B5EF4-FFF2-40B4-BE49-F238E27FC236}">
                <a16:creationId xmlns:a16="http://schemas.microsoft.com/office/drawing/2014/main" id="{243917AC-A3E2-4927-A862-08D9D7189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b="4274"/>
          <a:stretch>
            <a:fillRect/>
          </a:stretch>
        </p:blipFill>
        <p:spPr bwMode="auto">
          <a:xfrm>
            <a:off x="0" y="30164"/>
            <a:ext cx="9305413" cy="5234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79586D4-8077-4459-A4A4-E019AAA35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 l="7532" t="5325" r="62340" b="77710"/>
          <a:stretch>
            <a:fillRect/>
          </a:stretch>
        </p:blipFill>
        <p:spPr bwMode="auto">
          <a:xfrm>
            <a:off x="3799102" y="5395095"/>
            <a:ext cx="1485485" cy="1162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10238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630FBB4-48B1-674E-B64C-1EB0CD3808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86396" y="0"/>
            <a:ext cx="10287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623779"/>
            <a:ext cx="8786811" cy="4757108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>
                <a:latin typeface="Helvetica" pitchFamily="2" charset="0"/>
              </a:rPr>
              <a:t>The blind man in Bethsaida: “Do you see?” (8:22-26)</a:t>
            </a:r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200" i="1" dirty="0">
                <a:latin typeface="Helvetica" pitchFamily="2" charset="0"/>
              </a:rPr>
              <a:t>Turning Point: “You are the Christ” (8:29)</a:t>
            </a:r>
            <a:endParaRPr lang="en-US" sz="3200" dirty="0">
              <a:latin typeface="Helvetica" pitchFamily="2" charset="0"/>
            </a:endParaRP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600" b="1" dirty="0">
                <a:latin typeface="Helvetica" pitchFamily="2" charset="0"/>
              </a:rPr>
              <a:t>Journey to Jerusalem (8:27-10:45): The disciples don’t understand </a:t>
            </a:r>
            <a:r>
              <a:rPr lang="en-US" sz="3600" dirty="0">
                <a:latin typeface="Helvetica" pitchFamily="2" charset="0"/>
              </a:rPr>
              <a:t>(a three-step process in three cycles):</a:t>
            </a:r>
          </a:p>
          <a:p>
            <a:pPr marL="1657350" lvl="2" indent="-7429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-US" sz="3600" b="1" dirty="0">
                <a:latin typeface="Helvetica" pitchFamily="2" charset="0"/>
              </a:rPr>
              <a:t>Passion prediction</a:t>
            </a:r>
          </a:p>
          <a:p>
            <a:pPr marL="1657350" lvl="2" indent="-7429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-US" sz="3600" b="1" dirty="0">
                <a:latin typeface="Helvetica" pitchFamily="2" charset="0"/>
              </a:rPr>
              <a:t>Misunderstanding</a:t>
            </a:r>
          </a:p>
          <a:p>
            <a:pPr marL="1657350" lvl="2" indent="-7429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US" sz="3600" b="1" dirty="0">
                <a:latin typeface="Helvetica" pitchFamily="2" charset="0"/>
              </a:rPr>
              <a:t>Teaching about discipleship</a:t>
            </a:r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200" i="1" dirty="0">
                <a:latin typeface="Helvetica" pitchFamily="2" charset="0"/>
              </a:rPr>
              <a:t>Main Point: “I came to serve” (10:45)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>
                <a:latin typeface="Helvetica" pitchFamily="2" charset="0"/>
              </a:rPr>
              <a:t>Blind Bartimaeus in Jericho: “I want to see!” (10:46-52)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C0420D-7614-4043-A75B-9E5F86F3F25E}"/>
              </a:ext>
            </a:extLst>
          </p:cNvPr>
          <p:cNvCxnSpPr>
            <a:cxnSpLocks/>
          </p:cNvCxnSpPr>
          <p:nvPr/>
        </p:nvCxnSpPr>
        <p:spPr>
          <a:xfrm flipV="1">
            <a:off x="0" y="6599854"/>
            <a:ext cx="9282809" cy="6362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  <a:alpha val="3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5D5878-FA2D-014B-A850-48B12EF825ED}"/>
              </a:ext>
            </a:extLst>
          </p:cNvPr>
          <p:cNvCxnSpPr>
            <a:cxnSpLocks/>
          </p:cNvCxnSpPr>
          <p:nvPr/>
        </p:nvCxnSpPr>
        <p:spPr>
          <a:xfrm>
            <a:off x="-312883" y="6462279"/>
            <a:ext cx="9882130" cy="0"/>
          </a:xfrm>
          <a:prstGeom prst="line">
            <a:avLst/>
          </a:prstGeom>
          <a:ln w="139700" cmpd="thinThick">
            <a:solidFill>
              <a:schemeClr val="tx1">
                <a:lumMod val="75000"/>
                <a:lumOff val="25000"/>
                <a:alpha val="3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247598E-88F5-0040-BE25-10D1B6B7BFAF}"/>
              </a:ext>
            </a:extLst>
          </p:cNvPr>
          <p:cNvSpPr txBox="1"/>
          <p:nvPr/>
        </p:nvSpPr>
        <p:spPr>
          <a:xfrm>
            <a:off x="-495760" y="1282675"/>
            <a:ext cx="105963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1200" cap="none" spc="600" normalizeH="0" baseline="0" noProof="0" dirty="0">
                <a:ln>
                  <a:noFill/>
                </a:ln>
                <a:solidFill>
                  <a:prstClr val="black">
                    <a:alpha val="75000"/>
                  </a:prstClr>
                </a:solidFill>
                <a:effectLst>
                  <a:reflection blurRad="6350" stA="55000" endA="50" endPos="85000" dir="5400000" sy="-100000" algn="bl" rotWithShape="0"/>
                </a:effectLst>
                <a:uLnTx/>
                <a:uFillTx/>
                <a:latin typeface="Courier" pitchFamily="2" charset="0"/>
                <a:ea typeface="+mn-ea"/>
                <a:cs typeface="+mn-cs"/>
              </a:rPr>
              <a:t>ADWEDGHOWZMDWPONDHSKELWPADHGQWZXMOPWEHMAPDHSLPEWMADKGHAODKMAPLKJSEDALKDJF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5961B62-A648-304D-BFB4-5F8C94C60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974" y="108705"/>
            <a:ext cx="7758114" cy="132556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4000" b="1" spc="300" dirty="0">
                <a:latin typeface="Courier" pitchFamily="2" charset="0"/>
              </a:rPr>
              <a:t>GETTING A CLEARER VIEW:</a:t>
            </a:r>
            <a:br>
              <a:rPr lang="en-US" b="1" spc="300" dirty="0">
                <a:latin typeface="Courier" pitchFamily="2" charset="0"/>
              </a:rPr>
            </a:br>
            <a:r>
              <a:rPr lang="en-US" sz="3100" spc="300" dirty="0">
                <a:latin typeface="Helvetica" pitchFamily="2" charset="0"/>
              </a:rPr>
              <a:t>THE PATH OF DISCIPLESHIP</a:t>
            </a:r>
            <a:endParaRPr lang="en-US" b="1" spc="300" dirty="0">
              <a:latin typeface="Courier" pitchFamily="2" charset="0"/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9144996C-3F7B-D241-822A-6239E17D35D7}"/>
              </a:ext>
            </a:extLst>
          </p:cNvPr>
          <p:cNvSpPr txBox="1">
            <a:spLocks/>
          </p:cNvSpPr>
          <p:nvPr/>
        </p:nvSpPr>
        <p:spPr>
          <a:xfrm>
            <a:off x="161711" y="-100172"/>
            <a:ext cx="948171" cy="1614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bg1"/>
                  </a:solidFill>
                </a:ln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2</a:t>
            </a:r>
            <a:endParaRPr lang="en-US" sz="7200" b="1" dirty="0">
              <a:ln>
                <a:solidFill>
                  <a:schemeClr val="bg1"/>
                </a:solidFill>
              </a:ln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5369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2CA338-6FB1-A645-89C4-6FDB498DF4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1500" y="0"/>
            <a:ext cx="10287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3D433-2D4C-6D44-8952-D2097078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02221"/>
            <a:ext cx="6259423" cy="1065636"/>
          </a:xfrm>
        </p:spPr>
        <p:txBody>
          <a:bodyPr>
            <a:normAutofit fontScale="90000"/>
          </a:bodyPr>
          <a:lstStyle/>
          <a:p>
            <a:pPr algn="r"/>
            <a:r>
              <a:rPr lang="en-US" sz="6000" b="1" spc="3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" pitchFamily="2" charset="0"/>
              </a:rPr>
              <a:t>MARK 10:46-52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3474236"/>
            <a:ext cx="6259417" cy="3179773"/>
          </a:xfrm>
        </p:spPr>
        <p:txBody>
          <a:bodyPr anchor="ctr">
            <a:normAutofit/>
          </a:bodyPr>
          <a:lstStyle/>
          <a:p>
            <a:pPr marL="0" indent="0" algn="r">
              <a:buNone/>
            </a:pPr>
            <a:r>
              <a:rPr lang="en-US" sz="4000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It is amazing how much this blind man sees </a:t>
            </a:r>
            <a:r>
              <a:rPr lang="en-US" sz="4000" i="1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before</a:t>
            </a:r>
            <a:r>
              <a:rPr lang="en-US" sz="4000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 his vision is miraculously given to him!</a:t>
            </a:r>
            <a:endParaRPr lang="en-US" sz="4000" i="1" dirty="0">
              <a:ln w="6350">
                <a:solidFill>
                  <a:schemeClr val="tx1"/>
                </a:solidFill>
              </a:ln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9A0CE50-4B57-BE4E-820C-19A21F6E5CD5}"/>
              </a:ext>
            </a:extLst>
          </p:cNvPr>
          <p:cNvSpPr/>
          <p:nvPr/>
        </p:nvSpPr>
        <p:spPr>
          <a:xfrm>
            <a:off x="6428002" y="203983"/>
            <a:ext cx="1362973" cy="1367287"/>
          </a:xfrm>
          <a:prstGeom prst="ellipse">
            <a:avLst/>
          </a:prstGeom>
          <a:noFill/>
          <a:ln w="88900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DAABEE-9414-6647-A40F-9AB143872CEF}"/>
              </a:ext>
            </a:extLst>
          </p:cNvPr>
          <p:cNvCxnSpPr>
            <a:cxnSpLocks/>
          </p:cNvCxnSpPr>
          <p:nvPr/>
        </p:nvCxnSpPr>
        <p:spPr>
          <a:xfrm>
            <a:off x="0" y="3267856"/>
            <a:ext cx="6888078" cy="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F4A74B-40DD-454D-968B-02C94C9EAE42}"/>
              </a:ext>
            </a:extLst>
          </p:cNvPr>
          <p:cNvCxnSpPr>
            <a:cxnSpLocks/>
          </p:cNvCxnSpPr>
          <p:nvPr/>
        </p:nvCxnSpPr>
        <p:spPr>
          <a:xfrm>
            <a:off x="6888078" y="0"/>
            <a:ext cx="0" cy="685800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3D27BA-7DDE-4E4D-BA26-CBFCABF1658F}"/>
              </a:ext>
            </a:extLst>
          </p:cNvPr>
          <p:cNvCxnSpPr>
            <a:cxnSpLocks/>
          </p:cNvCxnSpPr>
          <p:nvPr/>
        </p:nvCxnSpPr>
        <p:spPr>
          <a:xfrm>
            <a:off x="7109489" y="0"/>
            <a:ext cx="0" cy="685800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53484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DB5AC7-77FB-0144-8A99-436534E9BC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93049" y="-28731"/>
            <a:ext cx="10330097" cy="688673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2029017"/>
            <a:ext cx="8215313" cy="4298376"/>
          </a:xfrm>
        </p:spPr>
        <p:txBody>
          <a:bodyPr anchor="ctr">
            <a:normAutofit fontScale="62500" lnSpcReduction="20000"/>
          </a:bodyPr>
          <a:lstStyle/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Bartimaeus calls Jesus “Son of David,” a messianic title. </a:t>
            </a:r>
          </a:p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In tossing aside his cloak, he is showing he is “casting off” his old life and preparing to take action. </a:t>
            </a:r>
          </a:p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“</a:t>
            </a:r>
            <a:r>
              <a:rPr lang="en-US" sz="4000" dirty="0" err="1">
                <a:solidFill>
                  <a:schemeClr val="bg1"/>
                </a:solidFill>
                <a:latin typeface="Helvetica" pitchFamily="2" charset="0"/>
              </a:rPr>
              <a:t>Rabboni</a:t>
            </a: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” means “my master” or “my teacher.”</a:t>
            </a:r>
          </a:p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Jesus heals him without a touch or even word of command.</a:t>
            </a:r>
          </a:p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As “immediately” as he was healed, he followed.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C0420D-7614-4043-A75B-9E5F86F3F25E}"/>
              </a:ext>
            </a:extLst>
          </p:cNvPr>
          <p:cNvCxnSpPr>
            <a:cxnSpLocks/>
          </p:cNvCxnSpPr>
          <p:nvPr/>
        </p:nvCxnSpPr>
        <p:spPr>
          <a:xfrm flipV="1">
            <a:off x="0" y="1830712"/>
            <a:ext cx="9282809" cy="57839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5D5878-FA2D-014B-A850-48B12EF825ED}"/>
              </a:ext>
            </a:extLst>
          </p:cNvPr>
          <p:cNvCxnSpPr>
            <a:cxnSpLocks/>
          </p:cNvCxnSpPr>
          <p:nvPr/>
        </p:nvCxnSpPr>
        <p:spPr>
          <a:xfrm>
            <a:off x="-312883" y="1690245"/>
            <a:ext cx="9882130" cy="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247598E-88F5-0040-BE25-10D1B6B7BFAF}"/>
              </a:ext>
            </a:extLst>
          </p:cNvPr>
          <p:cNvSpPr txBox="1"/>
          <p:nvPr/>
        </p:nvSpPr>
        <p:spPr>
          <a:xfrm>
            <a:off x="-495760" y="6397627"/>
            <a:ext cx="105963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spc="600" dirty="0">
                <a:solidFill>
                  <a:schemeClr val="bg1">
                    <a:alpha val="75000"/>
                  </a:schemeClr>
                </a:solidFill>
                <a:effectLst>
                  <a:reflection blurRad="6350" stA="55000" endA="50" endPos="85000" dir="5400000" sy="-100000" algn="bl" rotWithShape="0"/>
                </a:effectLst>
                <a:latin typeface="Courier" pitchFamily="2" charset="0"/>
              </a:rPr>
              <a:t>ADWEDGHOWZMDWPONDHSKELWPADHGQWZXMOPWEHMAPDHSLPEWMADKGHAODKMAPLKJSEDALKDJF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410C07-2C7C-8C40-B342-7618229FB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974" y="208721"/>
            <a:ext cx="7758114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000" b="1" spc="300" dirty="0">
                <a:solidFill>
                  <a:schemeClr val="bg1"/>
                </a:solidFill>
                <a:latin typeface="Courier" pitchFamily="2" charset="0"/>
              </a:rPr>
              <a:t>VISION BEFORE HEALING:</a:t>
            </a:r>
            <a:br>
              <a:rPr lang="en-US" b="1" spc="300" dirty="0">
                <a:solidFill>
                  <a:schemeClr val="bg1"/>
                </a:solidFill>
                <a:latin typeface="Courier" pitchFamily="2" charset="0"/>
              </a:rPr>
            </a:br>
            <a:r>
              <a:rPr lang="en-US" sz="3100" spc="300" dirty="0">
                <a:solidFill>
                  <a:schemeClr val="bg1"/>
                </a:solidFill>
                <a:latin typeface="Helvetica" pitchFamily="2" charset="0"/>
              </a:rPr>
              <a:t>A READY-MADE DISCIPLE</a:t>
            </a:r>
            <a:endParaRPr lang="en-US" b="1" spc="300" dirty="0">
              <a:solidFill>
                <a:schemeClr val="bg1"/>
              </a:solidFill>
              <a:latin typeface="Courier" pitchFamily="2" charset="0"/>
            </a:endParaRPr>
          </a:p>
        </p:txBody>
      </p:sp>
      <p:sp>
        <p:nvSpPr>
          <p:cNvPr id="14" name="Title 4">
            <a:extLst>
              <a:ext uri="{FF2B5EF4-FFF2-40B4-BE49-F238E27FC236}">
                <a16:creationId xmlns:a16="http://schemas.microsoft.com/office/drawing/2014/main" id="{BE2455A9-6D4F-4E4A-9043-F5CFD0D7F575}"/>
              </a:ext>
            </a:extLst>
          </p:cNvPr>
          <p:cNvSpPr txBox="1">
            <a:spLocks/>
          </p:cNvSpPr>
          <p:nvPr/>
        </p:nvSpPr>
        <p:spPr>
          <a:xfrm>
            <a:off x="161711" y="-156"/>
            <a:ext cx="948171" cy="1614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3</a:t>
            </a:r>
            <a:endParaRPr lang="en-US" sz="7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422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465238E-791E-AA47-BCC0-EAF2DF40E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r="3011" b="-1"/>
          <a:stretch/>
        </p:blipFill>
        <p:spPr>
          <a:xfrm>
            <a:off x="20" y="-1385877"/>
            <a:ext cx="9143980" cy="6857990"/>
          </a:xfrm>
          <a:prstGeom prst="rect">
            <a:avLst/>
          </a:prstGeom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82E826EB-670B-1A42-952A-13BE9D98BB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t="74653" r="3011" b="-1"/>
          <a:stretch/>
        </p:blipFill>
        <p:spPr>
          <a:xfrm>
            <a:off x="20" y="3814762"/>
            <a:ext cx="9143980" cy="304323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8294A3-3FBA-2449-A78B-5FA760761EC3}"/>
              </a:ext>
            </a:extLst>
          </p:cNvPr>
          <p:cNvSpPr txBox="1">
            <a:spLocks/>
          </p:cNvSpPr>
          <p:nvPr/>
        </p:nvSpPr>
        <p:spPr>
          <a:xfrm>
            <a:off x="628649" y="3712782"/>
            <a:ext cx="8215313" cy="2859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SzPct val="70000"/>
              <a:buNone/>
            </a:pPr>
            <a:r>
              <a:rPr lang="en-US" sz="40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Helvetica" pitchFamily="2" charset="0"/>
              </a:rPr>
              <a:t>Compare the two miracle stories, Mark 8:22-26 and 10:46-52.</a:t>
            </a:r>
          </a:p>
          <a:p>
            <a:pPr marL="457200" lvl="1" indent="0">
              <a:lnSpc>
                <a:spcPct val="120000"/>
              </a:lnSpc>
              <a:buSzPct val="70000"/>
              <a:buNone/>
            </a:pPr>
            <a:r>
              <a:rPr lang="en-US" sz="3600" i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Helvetica" pitchFamily="2" charset="0"/>
              </a:rPr>
              <a:t>How do the miracles play out?</a:t>
            </a:r>
          </a:p>
          <a:p>
            <a:pPr marL="457200" lvl="1" indent="0">
              <a:lnSpc>
                <a:spcPct val="120000"/>
              </a:lnSpc>
              <a:buSzPct val="70000"/>
              <a:buNone/>
            </a:pPr>
            <a:r>
              <a:rPr lang="en-US" sz="3600" i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Helvetica" pitchFamily="2" charset="0"/>
              </a:rPr>
              <a:t>What are the end results?</a:t>
            </a:r>
          </a:p>
        </p:txBody>
      </p:sp>
    </p:spTree>
    <p:extLst>
      <p:ext uri="{BB962C8B-B14F-4D97-AF65-F5344CB8AC3E}">
        <p14:creationId xmlns:p14="http://schemas.microsoft.com/office/powerpoint/2010/main" val="27201576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465238E-791E-AA47-BCC0-EAF2DF40E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r="3011" b="-1"/>
          <a:stretch/>
        </p:blipFill>
        <p:spPr>
          <a:xfrm>
            <a:off x="20" y="-1385877"/>
            <a:ext cx="9143980" cy="6857990"/>
          </a:xfrm>
          <a:prstGeom prst="rect">
            <a:avLst/>
          </a:prstGeom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82E826EB-670B-1A42-952A-13BE9D98BB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t="74653" r="3011" b="-1"/>
          <a:stretch/>
        </p:blipFill>
        <p:spPr>
          <a:xfrm>
            <a:off x="20" y="3814762"/>
            <a:ext cx="9143980" cy="304323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8294A3-3FBA-2449-A78B-5FA760761EC3}"/>
              </a:ext>
            </a:extLst>
          </p:cNvPr>
          <p:cNvSpPr txBox="1">
            <a:spLocks/>
          </p:cNvSpPr>
          <p:nvPr/>
        </p:nvSpPr>
        <p:spPr>
          <a:xfrm>
            <a:off x="257175" y="3712782"/>
            <a:ext cx="8586787" cy="2859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en-US" sz="44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Helvetica" pitchFamily="2" charset="0"/>
              </a:rPr>
              <a:t>In what ways does the Gospel “meet us where we are”?</a:t>
            </a:r>
            <a:endParaRPr lang="en-US" sz="4000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5237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465238E-791E-AA47-BCC0-EAF2DF40E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r="3011" b="-1"/>
          <a:stretch/>
        </p:blipFill>
        <p:spPr>
          <a:xfrm>
            <a:off x="20" y="-1385877"/>
            <a:ext cx="9143980" cy="6857990"/>
          </a:xfrm>
          <a:prstGeom prst="rect">
            <a:avLst/>
          </a:prstGeom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82E826EB-670B-1A42-952A-13BE9D98BB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t="74653" r="3011" b="-1"/>
          <a:stretch/>
        </p:blipFill>
        <p:spPr>
          <a:xfrm>
            <a:off x="20" y="3814762"/>
            <a:ext cx="9143980" cy="304323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8294A3-3FBA-2449-A78B-5FA760761EC3}"/>
              </a:ext>
            </a:extLst>
          </p:cNvPr>
          <p:cNvSpPr txBox="1">
            <a:spLocks/>
          </p:cNvSpPr>
          <p:nvPr/>
        </p:nvSpPr>
        <p:spPr>
          <a:xfrm>
            <a:off x="257175" y="3712782"/>
            <a:ext cx="8586787" cy="2859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lnSpc>
                <a:spcPct val="120000"/>
              </a:lnSpc>
              <a:buSzPct val="100000"/>
              <a:buFont typeface="+mj-lt"/>
              <a:buAutoNum type="arabicPeriod" startAt="2"/>
            </a:pPr>
            <a:r>
              <a:rPr lang="en-US" sz="44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Helvetica" pitchFamily="2" charset="0"/>
              </a:rPr>
              <a:t>Why do you think the apostles had such a hard time understanding what Jesus was trying to tell them? What is the application to us?</a:t>
            </a:r>
            <a:endParaRPr lang="en-US" sz="4000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5867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465238E-791E-AA47-BCC0-EAF2DF40E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r="3011" b="-1"/>
          <a:stretch/>
        </p:blipFill>
        <p:spPr>
          <a:xfrm>
            <a:off x="20" y="-1385877"/>
            <a:ext cx="9143980" cy="6857990"/>
          </a:xfrm>
          <a:prstGeom prst="rect">
            <a:avLst/>
          </a:prstGeom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82E826EB-670B-1A42-952A-13BE9D98BB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t="74653" r="3011" b="-1"/>
          <a:stretch/>
        </p:blipFill>
        <p:spPr>
          <a:xfrm>
            <a:off x="20" y="3814762"/>
            <a:ext cx="9143980" cy="304323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8294A3-3FBA-2449-A78B-5FA760761EC3}"/>
              </a:ext>
            </a:extLst>
          </p:cNvPr>
          <p:cNvSpPr txBox="1">
            <a:spLocks/>
          </p:cNvSpPr>
          <p:nvPr/>
        </p:nvSpPr>
        <p:spPr>
          <a:xfrm>
            <a:off x="257175" y="3712782"/>
            <a:ext cx="8586787" cy="2859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lnSpc>
                <a:spcPct val="120000"/>
              </a:lnSpc>
              <a:buSzPct val="100000"/>
              <a:buFont typeface="+mj-lt"/>
              <a:buAutoNum type="arabicPeriod" startAt="3"/>
            </a:pPr>
            <a:r>
              <a:rPr lang="en-US" sz="44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Helvetica" pitchFamily="2" charset="0"/>
              </a:rPr>
              <a:t>Is there some truth or life lesson that took a long time and repeated applications for you to finally see? Provide an example.</a:t>
            </a:r>
            <a:endParaRPr lang="en-US" sz="4000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7725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465238E-791E-AA47-BCC0-EAF2DF40E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r="3011" b="-1"/>
          <a:stretch/>
        </p:blipFill>
        <p:spPr>
          <a:xfrm>
            <a:off x="20" y="-1385877"/>
            <a:ext cx="9143980" cy="6857990"/>
          </a:xfrm>
          <a:prstGeom prst="rect">
            <a:avLst/>
          </a:prstGeom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82E826EB-670B-1A42-952A-13BE9D98BB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t="74653" r="3011" b="-1"/>
          <a:stretch/>
        </p:blipFill>
        <p:spPr>
          <a:xfrm>
            <a:off x="20" y="3814762"/>
            <a:ext cx="9143980" cy="304323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8294A3-3FBA-2449-A78B-5FA760761EC3}"/>
              </a:ext>
            </a:extLst>
          </p:cNvPr>
          <p:cNvSpPr txBox="1">
            <a:spLocks/>
          </p:cNvSpPr>
          <p:nvPr/>
        </p:nvSpPr>
        <p:spPr>
          <a:xfrm>
            <a:off x="257175" y="3712782"/>
            <a:ext cx="8586787" cy="2859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lnSpc>
                <a:spcPct val="120000"/>
              </a:lnSpc>
              <a:buSzPct val="100000"/>
              <a:buFont typeface="+mj-lt"/>
              <a:buAutoNum type="arabicPeriod" startAt="4"/>
            </a:pPr>
            <a:r>
              <a:rPr lang="en-US" sz="44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Helvetica" pitchFamily="2" charset="0"/>
              </a:rPr>
              <a:t>Was your own conversion more like the healing of the blind man in Bethsaida or like the healing of Bartimaeus? Why do you think so?</a:t>
            </a:r>
            <a:endParaRPr lang="en-US" sz="4000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74332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465238E-791E-AA47-BCC0-EAF2DF40E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r="3011" b="-1"/>
          <a:stretch/>
        </p:blipFill>
        <p:spPr>
          <a:xfrm>
            <a:off x="20" y="-1385877"/>
            <a:ext cx="9143980" cy="6857990"/>
          </a:xfrm>
          <a:prstGeom prst="rect">
            <a:avLst/>
          </a:prstGeom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82E826EB-670B-1A42-952A-13BE9D98BB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t="74653" r="3011" b="-1"/>
          <a:stretch/>
        </p:blipFill>
        <p:spPr>
          <a:xfrm>
            <a:off x="20" y="3814762"/>
            <a:ext cx="9143980" cy="304323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8294A3-3FBA-2449-A78B-5FA760761EC3}"/>
              </a:ext>
            </a:extLst>
          </p:cNvPr>
          <p:cNvSpPr txBox="1">
            <a:spLocks/>
          </p:cNvSpPr>
          <p:nvPr/>
        </p:nvSpPr>
        <p:spPr>
          <a:xfrm>
            <a:off x="257175" y="3712782"/>
            <a:ext cx="8586787" cy="2859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lnSpc>
                <a:spcPct val="120000"/>
              </a:lnSpc>
              <a:buSzPct val="100000"/>
              <a:buFont typeface="+mj-lt"/>
              <a:buAutoNum type="arabicPeriod" startAt="5"/>
            </a:pPr>
            <a:r>
              <a:rPr lang="en-US" sz="44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Helvetica" pitchFamily="2" charset="0"/>
              </a:rPr>
              <a:t>(a) What are some things as a younger disciple you did not see? How did this become clearer in time?</a:t>
            </a:r>
            <a:endParaRPr lang="en-US" sz="4000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306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465238E-791E-AA47-BCC0-EAF2DF40E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r="3011" b="-1"/>
          <a:stretch/>
        </p:blipFill>
        <p:spPr>
          <a:xfrm>
            <a:off x="20" y="-1385877"/>
            <a:ext cx="9143980" cy="6857990"/>
          </a:xfrm>
          <a:prstGeom prst="rect">
            <a:avLst/>
          </a:prstGeom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82E826EB-670B-1A42-952A-13BE9D98BB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88" t="74653" r="3011" b="-1"/>
          <a:stretch/>
        </p:blipFill>
        <p:spPr>
          <a:xfrm>
            <a:off x="20" y="3814762"/>
            <a:ext cx="9143980" cy="304323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8294A3-3FBA-2449-A78B-5FA760761EC3}"/>
              </a:ext>
            </a:extLst>
          </p:cNvPr>
          <p:cNvSpPr txBox="1">
            <a:spLocks/>
          </p:cNvSpPr>
          <p:nvPr/>
        </p:nvSpPr>
        <p:spPr>
          <a:xfrm>
            <a:off x="257175" y="3712782"/>
            <a:ext cx="8586787" cy="2859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lnSpc>
                <a:spcPct val="120000"/>
              </a:lnSpc>
              <a:buSzPct val="100000"/>
              <a:buFont typeface="+mj-lt"/>
              <a:buAutoNum type="arabicPeriod" startAt="5"/>
            </a:pPr>
            <a:r>
              <a:rPr lang="en-US" sz="44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Helvetica" pitchFamily="2" charset="0"/>
              </a:rPr>
              <a:t>(b) How do these two healing stories help us understand that discipleship is a process of diligently looking and looking again as the Lord patiently works to bring us to wholeness?</a:t>
            </a:r>
            <a:endParaRPr lang="en-US" sz="4000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7635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6BFC16-65D3-844D-8D5B-93CF644AF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268" y="0"/>
            <a:ext cx="10287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02D34958-4B1B-6648-9120-AAEC73AA9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232" y="1041400"/>
            <a:ext cx="6330846" cy="2387600"/>
          </a:xfrm>
        </p:spPr>
        <p:txBody>
          <a:bodyPr>
            <a:normAutofit/>
          </a:bodyPr>
          <a:lstStyle/>
          <a:p>
            <a:pPr algn="r"/>
            <a:r>
              <a:rPr lang="en-US" sz="72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PROJECT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B5601C56-F49D-1C4E-946A-41F9EA19E918}"/>
              </a:ext>
            </a:extLst>
          </p:cNvPr>
          <p:cNvSpPr txBox="1">
            <a:spLocks/>
          </p:cNvSpPr>
          <p:nvPr/>
        </p:nvSpPr>
        <p:spPr>
          <a:xfrm>
            <a:off x="3955941" y="2821727"/>
            <a:ext cx="1963710" cy="26051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2</a:t>
            </a:r>
            <a:endParaRPr lang="en-US" sz="96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A82E293-3869-2344-95FA-2FA009F81EDA}"/>
              </a:ext>
            </a:extLst>
          </p:cNvPr>
          <p:cNvSpPr/>
          <p:nvPr/>
        </p:nvSpPr>
        <p:spPr>
          <a:xfrm>
            <a:off x="3242924" y="3429001"/>
            <a:ext cx="1362973" cy="1367287"/>
          </a:xfrm>
          <a:prstGeom prst="ellipse">
            <a:avLst/>
          </a:prstGeom>
          <a:noFill/>
          <a:ln w="88900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2DC100-403D-5A41-A204-C4B93EAC556C}"/>
              </a:ext>
            </a:extLst>
          </p:cNvPr>
          <p:cNvCxnSpPr/>
          <p:nvPr/>
        </p:nvCxnSpPr>
        <p:spPr>
          <a:xfrm>
            <a:off x="2600891" y="3267856"/>
            <a:ext cx="4167266" cy="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5AD58A85-3326-AB4B-AC90-972DCE5F7375}"/>
              </a:ext>
            </a:extLst>
          </p:cNvPr>
          <p:cNvSpPr/>
          <p:nvPr/>
        </p:nvSpPr>
        <p:spPr>
          <a:xfrm>
            <a:off x="5385057" y="3429000"/>
            <a:ext cx="1362973" cy="1367287"/>
          </a:xfrm>
          <a:prstGeom prst="ellipse">
            <a:avLst/>
          </a:prstGeom>
          <a:noFill/>
          <a:ln w="88900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7F93F4A-76F8-7F42-8621-80B41309185D}"/>
              </a:ext>
            </a:extLst>
          </p:cNvPr>
          <p:cNvCxnSpPr>
            <a:cxnSpLocks/>
          </p:cNvCxnSpPr>
          <p:nvPr/>
        </p:nvCxnSpPr>
        <p:spPr>
          <a:xfrm>
            <a:off x="6888078" y="0"/>
            <a:ext cx="0" cy="685800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1D175E-7E08-0046-ABA6-A96F36C1856C}"/>
              </a:ext>
            </a:extLst>
          </p:cNvPr>
          <p:cNvCxnSpPr>
            <a:cxnSpLocks/>
          </p:cNvCxnSpPr>
          <p:nvPr/>
        </p:nvCxnSpPr>
        <p:spPr>
          <a:xfrm>
            <a:off x="7109489" y="0"/>
            <a:ext cx="0" cy="685800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4">
            <a:extLst>
              <a:ext uri="{FF2B5EF4-FFF2-40B4-BE49-F238E27FC236}">
                <a16:creationId xmlns:a16="http://schemas.microsoft.com/office/drawing/2014/main" id="{AB3A7E83-7F8C-5142-85C8-CBC83F29A6B7}"/>
              </a:ext>
            </a:extLst>
          </p:cNvPr>
          <p:cNvSpPr txBox="1">
            <a:spLocks/>
          </p:cNvSpPr>
          <p:nvPr/>
        </p:nvSpPr>
        <p:spPr>
          <a:xfrm>
            <a:off x="1881364" y="2821726"/>
            <a:ext cx="1963710" cy="26051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2</a:t>
            </a:r>
            <a:endParaRPr lang="en-US" sz="96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ED6A7B-C4C7-2546-9A6B-1EFEC5C83B80}"/>
              </a:ext>
            </a:extLst>
          </p:cNvPr>
          <p:cNvSpPr txBox="1">
            <a:spLocks/>
          </p:cNvSpPr>
          <p:nvPr/>
        </p:nvSpPr>
        <p:spPr>
          <a:xfrm>
            <a:off x="-14268" y="5355660"/>
            <a:ext cx="6902346" cy="1269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" pitchFamily="2" charset="0"/>
              </a:rPr>
              <a:t>BETWEEN TWO BLIND MEN:</a:t>
            </a:r>
          </a:p>
          <a:p>
            <a:pPr algn="r"/>
            <a:r>
              <a:rPr lang="en-US" sz="3200" i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Coming to Terms with Discipleship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B9203D0-0D77-2641-9B80-CDBE3B149CAB}"/>
              </a:ext>
            </a:extLst>
          </p:cNvPr>
          <p:cNvSpPr txBox="1">
            <a:spLocks/>
          </p:cNvSpPr>
          <p:nvPr/>
        </p:nvSpPr>
        <p:spPr>
          <a:xfrm>
            <a:off x="207143" y="312683"/>
            <a:ext cx="6680928" cy="8446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" pitchFamily="2" charset="0"/>
              </a:rPr>
              <a:t>LESSON 9</a:t>
            </a:r>
          </a:p>
        </p:txBody>
      </p:sp>
    </p:spTree>
    <p:extLst>
      <p:ext uri="{BB962C8B-B14F-4D97-AF65-F5344CB8AC3E}">
        <p14:creationId xmlns:p14="http://schemas.microsoft.com/office/powerpoint/2010/main" val="41086440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F5605-1E24-4A67-8723-C1C610F01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97E9E-D1D5-4FFE-B4D1-6A7C9F307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D6DDC0D-F375-4C29-A79F-470A9829E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7532" t="5325" r="62340" b="77710"/>
          <a:stretch>
            <a:fillRect/>
          </a:stretch>
        </p:blipFill>
        <p:spPr bwMode="auto">
          <a:xfrm>
            <a:off x="560723" y="365126"/>
            <a:ext cx="7954627" cy="6226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063911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2CA338-6FB1-A645-89C4-6FDB498DF4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1500" y="0"/>
            <a:ext cx="10287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3D433-2D4C-6D44-8952-D2097078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02221"/>
            <a:ext cx="6259423" cy="1065636"/>
          </a:xfrm>
        </p:spPr>
        <p:txBody>
          <a:bodyPr>
            <a:normAutofit/>
          </a:bodyPr>
          <a:lstStyle/>
          <a:p>
            <a:pPr algn="r"/>
            <a:r>
              <a:rPr lang="en-US" sz="6000" b="1" spc="3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" pitchFamily="2" charset="0"/>
              </a:rPr>
              <a:t>MARK 8:22-26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474236"/>
            <a:ext cx="6259412" cy="317977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Why did it take Jesus </a:t>
            </a:r>
            <a:r>
              <a:rPr lang="en-US" sz="4400" i="1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two touches </a:t>
            </a:r>
            <a:r>
              <a:rPr lang="en-US" sz="4400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to heal the blind man?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9A0CE50-4B57-BE4E-820C-19A21F6E5CD5}"/>
              </a:ext>
            </a:extLst>
          </p:cNvPr>
          <p:cNvSpPr/>
          <p:nvPr/>
        </p:nvSpPr>
        <p:spPr>
          <a:xfrm>
            <a:off x="6428002" y="203983"/>
            <a:ext cx="1362973" cy="1367287"/>
          </a:xfrm>
          <a:prstGeom prst="ellipse">
            <a:avLst/>
          </a:prstGeom>
          <a:noFill/>
          <a:ln w="88900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DAABEE-9414-6647-A40F-9AB143872CEF}"/>
              </a:ext>
            </a:extLst>
          </p:cNvPr>
          <p:cNvCxnSpPr>
            <a:cxnSpLocks/>
          </p:cNvCxnSpPr>
          <p:nvPr/>
        </p:nvCxnSpPr>
        <p:spPr>
          <a:xfrm>
            <a:off x="0" y="3267856"/>
            <a:ext cx="6888078" cy="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F4A74B-40DD-454D-968B-02C94C9EAE42}"/>
              </a:ext>
            </a:extLst>
          </p:cNvPr>
          <p:cNvCxnSpPr>
            <a:cxnSpLocks/>
          </p:cNvCxnSpPr>
          <p:nvPr/>
        </p:nvCxnSpPr>
        <p:spPr>
          <a:xfrm>
            <a:off x="6888078" y="0"/>
            <a:ext cx="0" cy="685800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3D27BA-7DDE-4E4D-BA26-CBFCABF1658F}"/>
              </a:ext>
            </a:extLst>
          </p:cNvPr>
          <p:cNvCxnSpPr>
            <a:cxnSpLocks/>
          </p:cNvCxnSpPr>
          <p:nvPr/>
        </p:nvCxnSpPr>
        <p:spPr>
          <a:xfrm>
            <a:off x="7109489" y="0"/>
            <a:ext cx="0" cy="685800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7432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7" presetClass="emph" presetSubtype="0" fill="remove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5" presetClass="emph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2CA338-6FB1-A645-89C4-6FDB498DF4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1500" y="0"/>
            <a:ext cx="10287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3D433-2D4C-6D44-8952-D2097078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02221"/>
            <a:ext cx="6259423" cy="1065636"/>
          </a:xfrm>
        </p:spPr>
        <p:txBody>
          <a:bodyPr>
            <a:normAutofit/>
          </a:bodyPr>
          <a:lstStyle/>
          <a:p>
            <a:pPr algn="r"/>
            <a:r>
              <a:rPr lang="en-US" sz="6000" b="1" spc="3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" pitchFamily="2" charset="0"/>
              </a:rPr>
              <a:t>MARK 8:22-26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474236"/>
            <a:ext cx="6259412" cy="3179773"/>
          </a:xfrm>
        </p:spPr>
        <p:txBody>
          <a:bodyPr anchor="ctr">
            <a:normAutofit/>
          </a:bodyPr>
          <a:lstStyle/>
          <a:p>
            <a:pPr marL="0" indent="0" algn="r">
              <a:buNone/>
            </a:pPr>
            <a:r>
              <a:rPr lang="en-US" sz="4400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Jesus’ healing technique teaches us that </a:t>
            </a:r>
            <a:r>
              <a:rPr lang="en-US" sz="4400" i="1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we need to look around and then look again.</a:t>
            </a:r>
            <a:endParaRPr lang="en-US" sz="4400" dirty="0">
              <a:ln w="6350">
                <a:solidFill>
                  <a:schemeClr val="tx1"/>
                </a:solidFill>
              </a:ln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9A0CE50-4B57-BE4E-820C-19A21F6E5CD5}"/>
              </a:ext>
            </a:extLst>
          </p:cNvPr>
          <p:cNvSpPr/>
          <p:nvPr/>
        </p:nvSpPr>
        <p:spPr>
          <a:xfrm>
            <a:off x="6428002" y="203983"/>
            <a:ext cx="1362973" cy="1367287"/>
          </a:xfrm>
          <a:prstGeom prst="ellipse">
            <a:avLst/>
          </a:prstGeom>
          <a:noFill/>
          <a:ln w="88900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DAABEE-9414-6647-A40F-9AB143872CEF}"/>
              </a:ext>
            </a:extLst>
          </p:cNvPr>
          <p:cNvCxnSpPr>
            <a:cxnSpLocks/>
          </p:cNvCxnSpPr>
          <p:nvPr/>
        </p:nvCxnSpPr>
        <p:spPr>
          <a:xfrm>
            <a:off x="0" y="3267856"/>
            <a:ext cx="6888078" cy="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F4A74B-40DD-454D-968B-02C94C9EAE42}"/>
              </a:ext>
            </a:extLst>
          </p:cNvPr>
          <p:cNvCxnSpPr>
            <a:cxnSpLocks/>
          </p:cNvCxnSpPr>
          <p:nvPr/>
        </p:nvCxnSpPr>
        <p:spPr>
          <a:xfrm>
            <a:off x="6888078" y="0"/>
            <a:ext cx="0" cy="685800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3D27BA-7DDE-4E4D-BA26-CBFCABF1658F}"/>
              </a:ext>
            </a:extLst>
          </p:cNvPr>
          <p:cNvCxnSpPr>
            <a:cxnSpLocks/>
          </p:cNvCxnSpPr>
          <p:nvPr/>
        </p:nvCxnSpPr>
        <p:spPr>
          <a:xfrm>
            <a:off x="7109489" y="0"/>
            <a:ext cx="0" cy="685800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8340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630FBB4-48B1-674E-B64C-1EB0CD3808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86396" y="0"/>
            <a:ext cx="10287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3D433-2D4C-6D44-8952-D2097078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83363"/>
            <a:ext cx="8429624" cy="889311"/>
          </a:xfrm>
        </p:spPr>
        <p:txBody>
          <a:bodyPr>
            <a:normAutofit/>
          </a:bodyPr>
          <a:lstStyle/>
          <a:p>
            <a:r>
              <a:rPr lang="en-US" b="1" dirty="0">
                <a:latin typeface="Courier" pitchFamily="2" charset="0"/>
              </a:rPr>
              <a:t>BETWEEN TWO BLIND 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623779"/>
            <a:ext cx="8786811" cy="4757108"/>
          </a:xfrm>
        </p:spPr>
        <p:txBody>
          <a:bodyPr anchor="ctr">
            <a:normAutofit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200" b="1" dirty="0">
                <a:latin typeface="Helvetica" pitchFamily="2" charset="0"/>
              </a:rPr>
              <a:t>The blind man in Bethsaida: “Do you see?” (8:22-26)</a:t>
            </a:r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600" i="1" dirty="0">
                <a:latin typeface="Helvetica" pitchFamily="2" charset="0"/>
              </a:rPr>
              <a:t>Turning Point: “You are the Christ”</a:t>
            </a:r>
            <a:endParaRPr lang="en-US" sz="3600" dirty="0">
              <a:latin typeface="Helvetica" pitchFamily="2" charset="0"/>
            </a:endParaRPr>
          </a:p>
          <a:p>
            <a:pPr marL="914400" lvl="2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600" b="1" dirty="0">
                <a:latin typeface="Helvetica" pitchFamily="2" charset="0"/>
              </a:rPr>
              <a:t>Journey to Jerusalem (8:27-10:45): The disciples don’t understand...</a:t>
            </a:r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600" i="1" dirty="0">
                <a:latin typeface="Helvetica" pitchFamily="2" charset="0"/>
              </a:rPr>
              <a:t>Main Point: “I came to serve”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200" b="1" dirty="0">
                <a:latin typeface="Helvetica" pitchFamily="2" charset="0"/>
              </a:rPr>
              <a:t>Blind Bartimaeus in Jericho: “I want to see!” (10:46-52)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C0420D-7614-4043-A75B-9E5F86F3F25E}"/>
              </a:ext>
            </a:extLst>
          </p:cNvPr>
          <p:cNvCxnSpPr>
            <a:cxnSpLocks/>
          </p:cNvCxnSpPr>
          <p:nvPr/>
        </p:nvCxnSpPr>
        <p:spPr>
          <a:xfrm flipV="1">
            <a:off x="0" y="6599854"/>
            <a:ext cx="9282809" cy="6362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  <a:alpha val="3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5D5878-FA2D-014B-A850-48B12EF825ED}"/>
              </a:ext>
            </a:extLst>
          </p:cNvPr>
          <p:cNvCxnSpPr>
            <a:cxnSpLocks/>
          </p:cNvCxnSpPr>
          <p:nvPr/>
        </p:nvCxnSpPr>
        <p:spPr>
          <a:xfrm>
            <a:off x="-312883" y="6462279"/>
            <a:ext cx="9882130" cy="0"/>
          </a:xfrm>
          <a:prstGeom prst="line">
            <a:avLst/>
          </a:prstGeom>
          <a:ln w="139700" cmpd="thinThick">
            <a:solidFill>
              <a:schemeClr val="tx1">
                <a:lumMod val="75000"/>
                <a:lumOff val="25000"/>
                <a:alpha val="3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247598E-88F5-0040-BE25-10D1B6B7BFAF}"/>
              </a:ext>
            </a:extLst>
          </p:cNvPr>
          <p:cNvSpPr txBox="1"/>
          <p:nvPr/>
        </p:nvSpPr>
        <p:spPr>
          <a:xfrm>
            <a:off x="-495760" y="1282675"/>
            <a:ext cx="105963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spc="600" dirty="0">
                <a:solidFill>
                  <a:schemeClr val="tx1">
                    <a:alpha val="75000"/>
                  </a:schemeClr>
                </a:solidFill>
                <a:effectLst>
                  <a:reflection blurRad="6350" stA="55000" endA="50" endPos="85000" dir="5400000" sy="-100000" algn="bl" rotWithShape="0"/>
                </a:effectLst>
                <a:latin typeface="Courier" pitchFamily="2" charset="0"/>
              </a:rPr>
              <a:t>ADWEDGHOWZMDWPONDHSKELWPADHGQWZXMOPWEHMAPDHSLPEWMADKGHAODKMAPLKJSEDALKDJF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F2CDE58-50B4-404E-B222-B173527320BB}"/>
              </a:ext>
            </a:extLst>
          </p:cNvPr>
          <p:cNvSpPr txBox="1">
            <a:spLocks/>
          </p:cNvSpPr>
          <p:nvPr/>
        </p:nvSpPr>
        <p:spPr>
          <a:xfrm>
            <a:off x="357188" y="734468"/>
            <a:ext cx="8158162" cy="588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Helvetica Light" panose="020B0403020202020204" pitchFamily="34" charset="0"/>
              </a:rPr>
              <a:t>THE LEAD-UP: “Having eyes do you not see?” (Mark 8:18-21)</a:t>
            </a:r>
          </a:p>
        </p:txBody>
      </p:sp>
    </p:spTree>
    <p:extLst>
      <p:ext uri="{BB962C8B-B14F-4D97-AF65-F5344CB8AC3E}">
        <p14:creationId xmlns:p14="http://schemas.microsoft.com/office/powerpoint/2010/main" val="40738936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DB5AC7-77FB-0144-8A99-436534E9BC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93049" y="-28731"/>
            <a:ext cx="10330097" cy="68867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3D433-2D4C-6D44-8952-D2097078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974" y="208721"/>
            <a:ext cx="7572375" cy="1325563"/>
          </a:xfrm>
        </p:spPr>
        <p:txBody>
          <a:bodyPr/>
          <a:lstStyle/>
          <a:p>
            <a:r>
              <a:rPr lang="en-US" b="1" spc="300" dirty="0">
                <a:solidFill>
                  <a:schemeClr val="bg1"/>
                </a:solidFill>
                <a:latin typeface="Courier" pitchFamily="2" charset="0"/>
              </a:rPr>
              <a:t>BLURRED VISION:</a:t>
            </a:r>
            <a:br>
              <a:rPr lang="en-US" b="1" spc="300" dirty="0">
                <a:solidFill>
                  <a:schemeClr val="bg1"/>
                </a:solidFill>
                <a:latin typeface="Courier" pitchFamily="2" charset="0"/>
              </a:rPr>
            </a:br>
            <a:r>
              <a:rPr lang="en-US" sz="3600" spc="300" dirty="0">
                <a:solidFill>
                  <a:schemeClr val="bg1"/>
                </a:solidFill>
                <a:latin typeface="Helvetica" pitchFamily="2" charset="0"/>
              </a:rPr>
              <a:t>HEALING BY STAGES</a:t>
            </a:r>
            <a:endParaRPr lang="en-US" b="1" spc="300" dirty="0">
              <a:solidFill>
                <a:schemeClr val="bg1"/>
              </a:solidFill>
              <a:latin typeface="Courier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2029017"/>
            <a:ext cx="8215313" cy="4298376"/>
          </a:xfrm>
        </p:spPr>
        <p:txBody>
          <a:bodyPr anchor="ctr">
            <a:normAutofit fontScale="62500" lnSpcReduction="20000"/>
          </a:bodyPr>
          <a:lstStyle/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The apostles had gained no insight from Jesus’ feeding of the 5,000. Their hearts were hardened (Mark 6:52).</a:t>
            </a:r>
          </a:p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Jesus rebuked them for their lack of understanding about what causes sin (Mark 7:18).</a:t>
            </a:r>
          </a:p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They seem to have forgotten the prior feeding miracle (Mark 8:4)—</a:t>
            </a:r>
            <a:r>
              <a:rPr lang="en-US" sz="4000" i="1" dirty="0">
                <a:solidFill>
                  <a:schemeClr val="bg1"/>
                </a:solidFill>
                <a:latin typeface="Helvetica" pitchFamily="2" charset="0"/>
              </a:rPr>
              <a:t>or were they unable to imagine such a thing being offered to Gentiles?</a:t>
            </a:r>
          </a:p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A third voyage across the Sea of Galilee yields no better insight: “Having eyes do you not see …?” (Mark 8:18)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C0420D-7614-4043-A75B-9E5F86F3F25E}"/>
              </a:ext>
            </a:extLst>
          </p:cNvPr>
          <p:cNvCxnSpPr>
            <a:cxnSpLocks/>
          </p:cNvCxnSpPr>
          <p:nvPr/>
        </p:nvCxnSpPr>
        <p:spPr>
          <a:xfrm flipV="1">
            <a:off x="0" y="1830712"/>
            <a:ext cx="9282809" cy="57839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5D5878-FA2D-014B-A850-48B12EF825ED}"/>
              </a:ext>
            </a:extLst>
          </p:cNvPr>
          <p:cNvCxnSpPr>
            <a:cxnSpLocks/>
          </p:cNvCxnSpPr>
          <p:nvPr/>
        </p:nvCxnSpPr>
        <p:spPr>
          <a:xfrm>
            <a:off x="-312883" y="1690245"/>
            <a:ext cx="9882130" cy="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247598E-88F5-0040-BE25-10D1B6B7BFAF}"/>
              </a:ext>
            </a:extLst>
          </p:cNvPr>
          <p:cNvSpPr txBox="1"/>
          <p:nvPr/>
        </p:nvSpPr>
        <p:spPr>
          <a:xfrm>
            <a:off x="-495760" y="6397627"/>
            <a:ext cx="105963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spc="600" dirty="0">
                <a:solidFill>
                  <a:schemeClr val="bg1">
                    <a:alpha val="75000"/>
                  </a:schemeClr>
                </a:solidFill>
                <a:effectLst>
                  <a:reflection blurRad="6350" stA="55000" endA="50" endPos="85000" dir="5400000" sy="-100000" algn="bl" rotWithShape="0"/>
                </a:effectLst>
                <a:latin typeface="Courier" pitchFamily="2" charset="0"/>
              </a:rPr>
              <a:t>ADWEDGHOWZMDWPONDHSKELWPADHGQWZXMOPWEHMAPDHSLPEWMADKGHAODKMAPLKJSEDALKDJF</a:t>
            </a: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3DCB4494-423C-424E-B916-33EFC027E5BF}"/>
              </a:ext>
            </a:extLst>
          </p:cNvPr>
          <p:cNvSpPr txBox="1">
            <a:spLocks/>
          </p:cNvSpPr>
          <p:nvPr/>
        </p:nvSpPr>
        <p:spPr>
          <a:xfrm>
            <a:off x="190287" y="-156"/>
            <a:ext cx="948171" cy="1614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1</a:t>
            </a:r>
            <a:endParaRPr lang="en-US" sz="7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15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2CA338-6FB1-A645-89C4-6FDB498DF4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1500" y="0"/>
            <a:ext cx="10287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3D433-2D4C-6D44-8952-D2097078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02221"/>
            <a:ext cx="6259423" cy="1065636"/>
          </a:xfrm>
        </p:spPr>
        <p:txBody>
          <a:bodyPr>
            <a:normAutofit/>
          </a:bodyPr>
          <a:lstStyle/>
          <a:p>
            <a:pPr algn="r"/>
            <a:r>
              <a:rPr lang="en-US" sz="6000" b="1" spc="3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" pitchFamily="2" charset="0"/>
              </a:rPr>
              <a:t>MARK 8:18-21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474236"/>
            <a:ext cx="6259412" cy="3179773"/>
          </a:xfrm>
        </p:spPr>
        <p:txBody>
          <a:bodyPr anchor="ctr">
            <a:normAutofit/>
          </a:bodyPr>
          <a:lstStyle/>
          <a:p>
            <a:pPr marL="0" indent="0" algn="r">
              <a:buNone/>
            </a:pPr>
            <a:r>
              <a:rPr lang="en-US" sz="4000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The healing of the blind man in Bethsaida is an illustration of the disciples’ own inability to see.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9A0CE50-4B57-BE4E-820C-19A21F6E5CD5}"/>
              </a:ext>
            </a:extLst>
          </p:cNvPr>
          <p:cNvSpPr/>
          <p:nvPr/>
        </p:nvSpPr>
        <p:spPr>
          <a:xfrm>
            <a:off x="6428002" y="203983"/>
            <a:ext cx="1362973" cy="1367287"/>
          </a:xfrm>
          <a:prstGeom prst="ellipse">
            <a:avLst/>
          </a:prstGeom>
          <a:noFill/>
          <a:ln w="88900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DAABEE-9414-6647-A40F-9AB143872CEF}"/>
              </a:ext>
            </a:extLst>
          </p:cNvPr>
          <p:cNvCxnSpPr>
            <a:cxnSpLocks/>
          </p:cNvCxnSpPr>
          <p:nvPr/>
        </p:nvCxnSpPr>
        <p:spPr>
          <a:xfrm>
            <a:off x="0" y="3267856"/>
            <a:ext cx="6888078" cy="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F4A74B-40DD-454D-968B-02C94C9EAE42}"/>
              </a:ext>
            </a:extLst>
          </p:cNvPr>
          <p:cNvCxnSpPr>
            <a:cxnSpLocks/>
          </p:cNvCxnSpPr>
          <p:nvPr/>
        </p:nvCxnSpPr>
        <p:spPr>
          <a:xfrm>
            <a:off x="6888078" y="0"/>
            <a:ext cx="0" cy="685800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3D27BA-7DDE-4E4D-BA26-CBFCABF1658F}"/>
              </a:ext>
            </a:extLst>
          </p:cNvPr>
          <p:cNvCxnSpPr>
            <a:cxnSpLocks/>
          </p:cNvCxnSpPr>
          <p:nvPr/>
        </p:nvCxnSpPr>
        <p:spPr>
          <a:xfrm>
            <a:off x="7109489" y="0"/>
            <a:ext cx="0" cy="685800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0540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DB5AC7-77FB-0144-8A99-436534E9BC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93049" y="-28731"/>
            <a:ext cx="10330097" cy="688673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2029017"/>
            <a:ext cx="8215313" cy="4298376"/>
          </a:xfrm>
        </p:spPr>
        <p:txBody>
          <a:bodyPr anchor="ctr">
            <a:normAutofit fontScale="77500" lnSpcReduction="20000"/>
          </a:bodyPr>
          <a:lstStyle/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Jesus’ method—using saliva like a salve—was “speaking the Gentiles’ language.” It would have been understood as a healing act by the blind man and any observers.</a:t>
            </a:r>
          </a:p>
          <a:p>
            <a:pPr>
              <a:lnSpc>
                <a:spcPct val="120000"/>
              </a:lnSpc>
              <a:buSzPct val="70000"/>
              <a:buFont typeface="Wingdings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Helvetica" pitchFamily="2" charset="0"/>
              </a:rPr>
              <a:t>Figuratively, the hands-on, two-stage miracle was for the sake of educating people with very little understanding. This includes the blind man … and the disciples!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C0420D-7614-4043-A75B-9E5F86F3F25E}"/>
              </a:ext>
            </a:extLst>
          </p:cNvPr>
          <p:cNvCxnSpPr>
            <a:cxnSpLocks/>
          </p:cNvCxnSpPr>
          <p:nvPr/>
        </p:nvCxnSpPr>
        <p:spPr>
          <a:xfrm flipV="1">
            <a:off x="0" y="1830712"/>
            <a:ext cx="9282809" cy="57839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5D5878-FA2D-014B-A850-48B12EF825ED}"/>
              </a:ext>
            </a:extLst>
          </p:cNvPr>
          <p:cNvCxnSpPr>
            <a:cxnSpLocks/>
          </p:cNvCxnSpPr>
          <p:nvPr/>
        </p:nvCxnSpPr>
        <p:spPr>
          <a:xfrm>
            <a:off x="-312883" y="1690245"/>
            <a:ext cx="9882130" cy="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247598E-88F5-0040-BE25-10D1B6B7BFAF}"/>
              </a:ext>
            </a:extLst>
          </p:cNvPr>
          <p:cNvSpPr txBox="1"/>
          <p:nvPr/>
        </p:nvSpPr>
        <p:spPr>
          <a:xfrm>
            <a:off x="-495760" y="6397627"/>
            <a:ext cx="105963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spc="600" dirty="0">
                <a:solidFill>
                  <a:schemeClr val="bg1">
                    <a:alpha val="75000"/>
                  </a:schemeClr>
                </a:solidFill>
                <a:effectLst>
                  <a:reflection blurRad="6350" stA="55000" endA="50" endPos="85000" dir="5400000" sy="-100000" algn="bl" rotWithShape="0"/>
                </a:effectLst>
                <a:latin typeface="Courier" pitchFamily="2" charset="0"/>
              </a:rPr>
              <a:t>ADWEDGHOWZMDWPONDHSKELWPADHGQWZXMOPWEHMAPDHSLPEWMADKGHAODKMAPLKJSEDALKDJF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410C07-2C7C-8C40-B342-7618229FB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974" y="208721"/>
            <a:ext cx="7572375" cy="1325563"/>
          </a:xfrm>
        </p:spPr>
        <p:txBody>
          <a:bodyPr/>
          <a:lstStyle/>
          <a:p>
            <a:r>
              <a:rPr lang="en-US" b="1" spc="300" dirty="0">
                <a:solidFill>
                  <a:schemeClr val="bg1"/>
                </a:solidFill>
                <a:latin typeface="Courier" pitchFamily="2" charset="0"/>
              </a:rPr>
              <a:t>BLURRED VISION:</a:t>
            </a:r>
            <a:br>
              <a:rPr lang="en-US" b="1" spc="300" dirty="0">
                <a:solidFill>
                  <a:schemeClr val="bg1"/>
                </a:solidFill>
                <a:latin typeface="Courier" pitchFamily="2" charset="0"/>
              </a:rPr>
            </a:br>
            <a:r>
              <a:rPr lang="en-US" sz="3600" spc="300" dirty="0">
                <a:solidFill>
                  <a:schemeClr val="bg1"/>
                </a:solidFill>
                <a:latin typeface="Helvetica" pitchFamily="2" charset="0"/>
              </a:rPr>
              <a:t>HEALING BY STAGES</a:t>
            </a:r>
            <a:endParaRPr lang="en-US" b="1" spc="300" dirty="0">
              <a:solidFill>
                <a:schemeClr val="bg1"/>
              </a:solidFill>
              <a:latin typeface="Courier" pitchFamily="2" charset="0"/>
            </a:endParaRPr>
          </a:p>
        </p:txBody>
      </p:sp>
      <p:sp>
        <p:nvSpPr>
          <p:cNvPr id="14" name="Title 4">
            <a:extLst>
              <a:ext uri="{FF2B5EF4-FFF2-40B4-BE49-F238E27FC236}">
                <a16:creationId xmlns:a16="http://schemas.microsoft.com/office/drawing/2014/main" id="{BE2455A9-6D4F-4E4A-9043-F5CFD0D7F575}"/>
              </a:ext>
            </a:extLst>
          </p:cNvPr>
          <p:cNvSpPr txBox="1">
            <a:spLocks/>
          </p:cNvSpPr>
          <p:nvPr/>
        </p:nvSpPr>
        <p:spPr>
          <a:xfrm>
            <a:off x="190287" y="-156"/>
            <a:ext cx="948171" cy="1614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1</a:t>
            </a:r>
            <a:endParaRPr lang="en-US" sz="7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3473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2CA338-6FB1-A645-89C4-6FDB498DF4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71500" y="0"/>
            <a:ext cx="10287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83D433-2D4C-6D44-8952-D2097078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02221"/>
            <a:ext cx="6259423" cy="1065636"/>
          </a:xfrm>
        </p:spPr>
        <p:txBody>
          <a:bodyPr>
            <a:normAutofit/>
          </a:bodyPr>
          <a:lstStyle/>
          <a:p>
            <a:pPr algn="r"/>
            <a:r>
              <a:rPr lang="en-US" sz="6000" b="1" spc="3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" pitchFamily="2" charset="0"/>
              </a:rPr>
              <a:t>MARK 8:27-30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577E4-DFC1-6B4A-8852-4B14322AD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3474236"/>
            <a:ext cx="6259417" cy="3179773"/>
          </a:xfrm>
        </p:spPr>
        <p:txBody>
          <a:bodyPr anchor="ctr">
            <a:normAutofit/>
          </a:bodyPr>
          <a:lstStyle/>
          <a:p>
            <a:pPr marL="0" indent="0" algn="r">
              <a:buNone/>
            </a:pPr>
            <a:r>
              <a:rPr lang="en-US" sz="4000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Jesus administers a vision test: “Who do people say that I am?” Peter passes the test. </a:t>
            </a:r>
            <a:r>
              <a:rPr lang="en-US" sz="4000" i="1" dirty="0">
                <a:ln w="6350">
                  <a:solidFill>
                    <a:schemeClr val="tx1"/>
                  </a:solidFill>
                </a:ln>
                <a:solidFill>
                  <a:schemeClr val="bg1"/>
                </a:solidFill>
                <a:latin typeface="Helvetica" pitchFamily="2" charset="0"/>
              </a:rPr>
              <a:t>His answer is the turning point of this gospel.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9A0CE50-4B57-BE4E-820C-19A21F6E5CD5}"/>
              </a:ext>
            </a:extLst>
          </p:cNvPr>
          <p:cNvSpPr/>
          <p:nvPr/>
        </p:nvSpPr>
        <p:spPr>
          <a:xfrm>
            <a:off x="6428002" y="203983"/>
            <a:ext cx="1362973" cy="1367287"/>
          </a:xfrm>
          <a:prstGeom prst="ellipse">
            <a:avLst/>
          </a:prstGeom>
          <a:noFill/>
          <a:ln w="88900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DAABEE-9414-6647-A40F-9AB143872CEF}"/>
              </a:ext>
            </a:extLst>
          </p:cNvPr>
          <p:cNvCxnSpPr>
            <a:cxnSpLocks/>
          </p:cNvCxnSpPr>
          <p:nvPr/>
        </p:nvCxnSpPr>
        <p:spPr>
          <a:xfrm>
            <a:off x="0" y="3267856"/>
            <a:ext cx="6888078" cy="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F4A74B-40DD-454D-968B-02C94C9EAE42}"/>
              </a:ext>
            </a:extLst>
          </p:cNvPr>
          <p:cNvCxnSpPr>
            <a:cxnSpLocks/>
          </p:cNvCxnSpPr>
          <p:nvPr/>
        </p:nvCxnSpPr>
        <p:spPr>
          <a:xfrm>
            <a:off x="6888078" y="0"/>
            <a:ext cx="0" cy="685800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3D27BA-7DDE-4E4D-BA26-CBFCABF1658F}"/>
              </a:ext>
            </a:extLst>
          </p:cNvPr>
          <p:cNvCxnSpPr>
            <a:cxnSpLocks/>
          </p:cNvCxnSpPr>
          <p:nvPr/>
        </p:nvCxnSpPr>
        <p:spPr>
          <a:xfrm>
            <a:off x="7109489" y="0"/>
            <a:ext cx="0" cy="6858000"/>
          </a:xfrm>
          <a:prstGeom prst="line">
            <a:avLst/>
          </a:prstGeom>
          <a:ln w="139700" cmpd="thinThick">
            <a:solidFill>
              <a:schemeClr val="bg1">
                <a:alpha val="29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02713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703</Words>
  <Application>Microsoft Office PowerPoint</Application>
  <PresentationFormat>On-screen Show (4:3)</PresentationFormat>
  <Paragraphs>67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Courier</vt:lpstr>
      <vt:lpstr>Helvetica</vt:lpstr>
      <vt:lpstr>Helvetica Light</vt:lpstr>
      <vt:lpstr>Helvetica Neue Condensed</vt:lpstr>
      <vt:lpstr>Wingdings</vt:lpstr>
      <vt:lpstr>Office Theme</vt:lpstr>
      <vt:lpstr>PROJECT</vt:lpstr>
      <vt:lpstr>PROJECT</vt:lpstr>
      <vt:lpstr>MARK 8:22-26</vt:lpstr>
      <vt:lpstr>MARK 8:22-26</vt:lpstr>
      <vt:lpstr>BETWEEN TWO BLIND MEN</vt:lpstr>
      <vt:lpstr>BLURRED VISION: HEALING BY STAGES</vt:lpstr>
      <vt:lpstr>MARK 8:18-21</vt:lpstr>
      <vt:lpstr>BLURRED VISION: HEALING BY STAGES</vt:lpstr>
      <vt:lpstr>MARK 8:27-30</vt:lpstr>
      <vt:lpstr>GETTING A CLEARER VIEW: THE PATH OF DISCIPLESHIP</vt:lpstr>
      <vt:lpstr>MARK 10:46-52</vt:lpstr>
      <vt:lpstr>VISION BEFORE HEALING: A READY-MADE DISCIPLE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2019-08-11T22:56:03Z</dcterms:created>
  <dcterms:modified xsi:type="dcterms:W3CDTF">2019-08-11T22:56:23Z</dcterms:modified>
</cp:coreProperties>
</file>